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84" r:id="rId4"/>
    <p:sldId id="275" r:id="rId5"/>
    <p:sldId id="276" r:id="rId6"/>
    <p:sldId id="277" r:id="rId7"/>
    <p:sldId id="283" r:id="rId8"/>
    <p:sldId id="278" r:id="rId9"/>
    <p:sldId id="279" r:id="rId10"/>
    <p:sldId id="270" r:id="rId11"/>
    <p:sldId id="280" r:id="rId12"/>
    <p:sldId id="281" r:id="rId13"/>
    <p:sldId id="282" r:id="rId14"/>
    <p:sldId id="285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9900"/>
    <a:srgbClr val="FFFF00"/>
    <a:srgbClr val="F4EC57"/>
    <a:srgbClr val="FFFF66"/>
    <a:srgbClr val="4D4D4D"/>
    <a:srgbClr val="99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484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C75D95-DE30-42EE-867B-08084412AD45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B442B6C-4B79-4302-9C1F-EB3D44F91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EC2F4A0-622D-4D1F-9991-524A13C083CD}" type="datetimeFigureOut">
              <a:rPr lang="en-US"/>
              <a:pPr>
                <a:defRPr/>
              </a:pPr>
              <a:t>11/4/2011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C29551C-CE7E-4C54-9C4F-3559244A9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3841E1-ED1B-451E-AA7B-18941272BA5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37E4474-26AA-4BC0-9908-3A12E82E64C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8E63C32-3532-4A6E-B003-179EC909094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728051-A8B6-49E7-A1E2-D8EAD1DC449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Have small groups get together to discuss possible mathematical topics.  Get group responses and record them.</a:t>
            </a: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58F1C16-80B2-4A5C-B85F-5A5A9877252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F09218-2F39-44BC-9EF5-C00324E8B2E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Administer DAT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FA6AAC7-934E-48FF-8770-66D5E049CD4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2190A04-1870-439A-B26E-DA122E9699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53B79CE-C404-4EFB-83C3-F25544A9F1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ED5F53-0059-4658-89AE-33C707A4D5F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8EB510-3C32-475A-A23E-62EE70E5D3B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6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10/14/2011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CB607811-3AE0-4710-9398-750EED2A6D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58557-2CC3-4792-B9C1-09C1C9981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Oval 14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7C4C3-13E8-40C4-8D3D-8D64C9E076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10/14/2011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BDAEA-06DB-4D39-A78D-D78E24B23B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5D38F7B-B6AA-4CFB-94AF-79B13A1B17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2C661-8826-4CE2-86D7-F7F2C186D4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0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6" name="Oval 24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Oval 2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67273F86-ABED-4FC6-9C07-2702EE3036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E0267-66B4-497D-AF9A-8A65F41591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Rectangle 7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4B4ACB2-027C-43D4-9D84-7E5132773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0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0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 smtClean="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C000EAF-46C6-4E3C-96FB-C3B085D50A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3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val 12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43681-8C8C-4880-B75A-E37AF0010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8/26/2011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accent3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F28E10-AD41-437E-BFDE-6759FD0FD8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83" r:id="rId10"/>
    <p:sldLayoutId id="2147483693" r:id="rId11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3300" kern="1200">
          <a:solidFill>
            <a:srgbClr val="002678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002678"/>
          </a:solidFill>
          <a:latin typeface="Georgia" pitchFamily="18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ct val="20000"/>
        </a:spcBef>
        <a:spcAft>
          <a:spcPct val="0"/>
        </a:spcAft>
        <a:buClr>
          <a:srgbClr val="002D89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ct val="20000"/>
        </a:spcBef>
        <a:spcAft>
          <a:spcPct val="0"/>
        </a:spcAft>
        <a:buClr>
          <a:srgbClr val="F5CD2D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ct val="20000"/>
        </a:spcBef>
        <a:spcAft>
          <a:spcPct val="0"/>
        </a:spcAft>
        <a:buClr>
          <a:srgbClr val="AEBAD5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CAMERON I. Cooper, Ph.D.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Assistant Professor in Freshman mathematics and Research Analyst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C</a:t>
            </a:r>
            <a:r>
              <a:rPr lang="en-US" sz="1200" dirty="0" smtClean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ADE Fall 2011 Conference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381000"/>
            <a:ext cx="6858000" cy="1752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Predicting Student Success in General Chemistry using a Diagnostic Algebra Test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5363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025" y="304800"/>
            <a:ext cx="104457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Student Data </a:t>
            </a:r>
            <a:r>
              <a:rPr lang="en-US" smtClean="0">
                <a:solidFill>
                  <a:srgbClr val="002678"/>
                </a:solidFill>
                <a:sym typeface="Wingdings" pitchFamily="2" charset="2"/>
              </a:rPr>
              <a:t></a:t>
            </a:r>
            <a:r>
              <a:rPr lang="en-US" smtClean="0">
                <a:solidFill>
                  <a:srgbClr val="002678"/>
                </a:solidFill>
              </a:rPr>
              <a:t> Neural Network</a:t>
            </a:r>
          </a:p>
        </p:txBody>
      </p:sp>
      <p:pic>
        <p:nvPicPr>
          <p:cNvPr id="31746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pic>
        <p:nvPicPr>
          <p:cNvPr id="31748" name="Chart 1"/>
          <p:cNvPicPr>
            <a:picLocks noChangeArrowheads="1"/>
          </p:cNvPicPr>
          <p:nvPr/>
        </p:nvPicPr>
        <p:blipFill>
          <a:blip r:embed="rId4" cstate="print"/>
          <a:srcRect l="-3587" t="-5676" r="-2194" b="-6564"/>
          <a:stretch>
            <a:fillRect/>
          </a:stretch>
        </p:blipFill>
        <p:spPr bwMode="auto">
          <a:xfrm>
            <a:off x="457200" y="15240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Predictive System Accuracy</a:t>
            </a:r>
          </a:p>
        </p:txBody>
      </p:sp>
      <p:sp>
        <p:nvSpPr>
          <p:cNvPr id="2058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304800" y="2057400"/>
          <a:ext cx="8504238" cy="137318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429000"/>
                <a:gridCol w="2438400"/>
                <a:gridCol w="2636838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/>
                        <a:t>At-risk </a:t>
                      </a:r>
                      <a:r>
                        <a:rPr lang="en-GB" sz="1800" dirty="0" smtClean="0"/>
                        <a:t>students</a:t>
                      </a:r>
                      <a:br>
                        <a:rPr lang="en-GB" sz="1800" dirty="0" smtClean="0"/>
                      </a:br>
                      <a:r>
                        <a:rPr lang="en-GB" sz="1800" dirty="0" smtClean="0"/>
                        <a:t>(C- </a:t>
                      </a:r>
                      <a:r>
                        <a:rPr lang="en-GB" sz="1800" dirty="0"/>
                        <a:t>or below)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/>
                        <a:t>Not at-risk </a:t>
                      </a:r>
                      <a:r>
                        <a:rPr lang="en-GB" sz="1800" dirty="0" smtClean="0"/>
                        <a:t>students</a:t>
                      </a:r>
                      <a:br>
                        <a:rPr lang="en-GB" sz="1800" dirty="0" smtClean="0"/>
                      </a:br>
                      <a:r>
                        <a:rPr lang="en-GB" sz="1800" dirty="0" smtClean="0"/>
                        <a:t>(C </a:t>
                      </a:r>
                      <a:r>
                        <a:rPr lang="en-GB" sz="1800" dirty="0"/>
                        <a:t>or above)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/>
                        <a:t>Predicted to be at-risk</a:t>
                      </a:r>
                      <a:endParaRPr lang="en-US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/>
                        <a:t>34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/>
                        <a:t>11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/>
                        <a:t>Predicted not to be at-risk</a:t>
                      </a:r>
                      <a:endParaRPr lang="en-US" sz="1800" b="1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/>
                        <a:t>21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/>
                        <a:t>121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77" name="Rectangle 7"/>
          <p:cNvSpPr>
            <a:spLocks noChangeArrowheads="1"/>
          </p:cNvSpPr>
          <p:nvPr/>
        </p:nvSpPr>
        <p:spPr bwMode="auto">
          <a:xfrm>
            <a:off x="304800" y="1473200"/>
            <a:ext cx="38354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>
                <a:latin typeface="Georgia" pitchFamily="18" charset="0"/>
              </a:rPr>
              <a:t>Neural network Output:</a:t>
            </a:r>
          </a:p>
        </p:txBody>
      </p:sp>
      <p:sp>
        <p:nvSpPr>
          <p:cNvPr id="2078" name="Rectangle 8"/>
          <p:cNvSpPr>
            <a:spLocks noChangeArrowheads="1"/>
          </p:cNvSpPr>
          <p:nvPr/>
        </p:nvSpPr>
        <p:spPr bwMode="auto">
          <a:xfrm>
            <a:off x="355600" y="3505200"/>
            <a:ext cx="37322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700">
                <a:latin typeface="Georgia" pitchFamily="18" charset="0"/>
              </a:rPr>
              <a:t>Categorical Accuracies: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81000" y="4038600"/>
          <a:ext cx="8305800" cy="2260600"/>
        </p:xfrm>
        <a:graphic>
          <a:graphicData uri="http://schemas.openxmlformats.org/drawingml/2006/table">
            <a:tbl>
              <a:tblPr/>
              <a:tblGrid>
                <a:gridCol w="3276600"/>
                <a:gridCol w="1676400"/>
                <a:gridCol w="1695108"/>
                <a:gridCol w="1657693"/>
              </a:tblGrid>
              <a:tr h="69323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All students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Accuracy of </a:t>
                      </a:r>
                      <a:r>
                        <a:rPr lang="en-GB" sz="1800" b="1" dirty="0" smtClean="0">
                          <a:latin typeface="+mn-lt"/>
                          <a:ea typeface="Times New Roman"/>
                          <a:cs typeface="Times New Roman"/>
                        </a:rPr>
                        <a:t>prediction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Error of </a:t>
                      </a:r>
                      <a:r>
                        <a:rPr lang="en-GB" sz="1800" b="1" dirty="0" smtClean="0">
                          <a:latin typeface="+mn-lt"/>
                          <a:ea typeface="Times New Roman"/>
                          <a:cs typeface="Times New Roman"/>
                        </a:rPr>
                        <a:t>prediction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Predicted to be at-risk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>
                          <a:latin typeface="+mn-lt"/>
                          <a:ea typeface="Times New Roman"/>
                          <a:cs typeface="Times New Roman"/>
                        </a:rPr>
                        <a:t>45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67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b="1" dirty="0">
                          <a:latin typeface="+mn-lt"/>
                          <a:ea typeface="Times New Roman"/>
                          <a:cs typeface="Times New Roman"/>
                        </a:rPr>
                        <a:t>Predicted not to be at-risk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FFFFFF"/>
                      </a:fgClr>
                      <a:bgClr>
                        <a:srgbClr val="CCCCCC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142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 smtClean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GB" sz="18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2767" marR="627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634038" y="4800600"/>
          <a:ext cx="995362" cy="622300"/>
        </p:xfrm>
        <a:graphic>
          <a:graphicData uri="http://schemas.openxmlformats.org/presentationml/2006/ole">
            <p:oleObj spid="_x0000_s2053" name="Equation" r:id="rId4" imgW="507960" imgH="317160" progId="Equation.DSMT4">
              <p:embed/>
            </p:oleObj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678488" y="5562600"/>
          <a:ext cx="1069975" cy="622300"/>
        </p:xfrm>
        <a:graphic>
          <a:graphicData uri="http://schemas.openxmlformats.org/presentationml/2006/ole">
            <p:oleObj spid="_x0000_s2054" name="Equation" r:id="rId5" imgW="545760" imgH="317160" progId="Equation.DSMT4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7315200" y="4800600"/>
          <a:ext cx="995363" cy="622300"/>
        </p:xfrm>
        <a:graphic>
          <a:graphicData uri="http://schemas.openxmlformats.org/presentationml/2006/ole">
            <p:oleObj spid="_x0000_s2055" name="Equation" r:id="rId6" imgW="507960" imgH="317160" progId="Equation.DSMT4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278688" y="5562600"/>
          <a:ext cx="1069975" cy="622300"/>
        </p:xfrm>
        <a:graphic>
          <a:graphicData uri="http://schemas.openxmlformats.org/presentationml/2006/ole">
            <p:oleObj spid="_x0000_s2056" name="Equation" r:id="rId7" imgW="545760" imgH="317160" progId="Equation.DSMT4">
              <p:embed/>
            </p:oleObj>
          </a:graphicData>
        </a:graphic>
      </p:graphicFrame>
      <p:pic>
        <p:nvPicPr>
          <p:cNvPr id="2101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Overall Accuracy</a:t>
            </a:r>
          </a:p>
        </p:txBody>
      </p:sp>
      <p:sp>
        <p:nvSpPr>
          <p:cNvPr id="36866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143000" y="2992438"/>
          <a:ext cx="6858000" cy="741362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362200"/>
                <a:gridCol w="2590800"/>
                <a:gridCol w="1905000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At-risk students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Not at-risk students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All students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76%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85%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/>
                        <a:t>83%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36881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Possible Treatments</a:t>
            </a:r>
          </a:p>
        </p:txBody>
      </p:sp>
      <p:sp>
        <p:nvSpPr>
          <p:cNvPr id="38914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4291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0575"/>
                <a:gridCol w="6443663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 smtClean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Predictor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+mn-lt"/>
                          <a:ea typeface="Times New Roman"/>
                          <a:cs typeface="Arial"/>
                        </a:rPr>
                        <a:t>Possible Treatment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Declared White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Additional support/funding for the Native American Center (NAC) on campus.  Recruitment and training of well-qualified tutors for the center.</a:t>
                      </a:r>
                      <a:endParaRPr lang="en-US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Math ACT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Raise college admission standards.</a:t>
                      </a:r>
                      <a:endParaRPr lang="en-US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Cum GPA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A concurrent support class that covers basic college study skills (e.g. note taking, time management, and motivation).</a:t>
                      </a:r>
                      <a:endParaRPr lang="en-US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Q3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Arial"/>
                        </a:rPr>
                        <a:t>These items are all mathematical topics as a subset of one of the math concepts listed within the Background section of this paper.  A concurrent support course could possibly cover these topics in a “just-in-time” fashion via the coordination with the chemistry professors.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Q4</a:t>
                      </a:r>
                      <a:endParaRPr lang="en-US" sz="120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Q5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Q7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Q14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2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DAT Score (out of 20)</a:t>
                      </a:r>
                      <a:endParaRPr lang="en-US" sz="1200" dirty="0">
                        <a:solidFill>
                          <a:srgbClr val="0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8945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Questions?</a:t>
            </a:r>
          </a:p>
        </p:txBody>
      </p:sp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8/26/2011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Goals of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32500" lnSpcReduction="20000"/>
          </a:bodyPr>
          <a:lstStyle/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8600" dirty="0" smtClean="0"/>
              <a:t>Create a Diagnostic Algebra Test (DAT) subject specific to General Chemistry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8600" dirty="0" smtClean="0"/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8600" dirty="0" smtClean="0"/>
              <a:t>Create a predictive system to use student scores from DAT to identify “at-risk” students</a:t>
            </a:r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8600" dirty="0" smtClean="0"/>
          </a:p>
          <a:p>
            <a:pPr marL="742950" indent="-7429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8600" dirty="0" smtClean="0"/>
              <a:t>Given results, propose some remediation measures to mitigate students’ “at-risk” classification.</a:t>
            </a:r>
          </a:p>
          <a:p>
            <a:pPr marL="742950" indent="-742950" fontAlgn="auto">
              <a:spcAft>
                <a:spcPts val="0"/>
              </a:spcAft>
              <a:buFont typeface="Wingdings 2"/>
              <a:buNone/>
              <a:defRPr/>
            </a:pPr>
            <a:endParaRPr lang="en-US" sz="4400" b="1" dirty="0" smtClean="0">
              <a:solidFill>
                <a:srgbClr val="0070C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sz="4400" dirty="0" smtClean="0">
              <a:solidFill>
                <a:srgbClr val="0070C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4400" b="1" dirty="0" smtClean="0">
                <a:solidFill>
                  <a:srgbClr val="0070C0"/>
                </a:solidFill>
              </a:rPr>
              <a:t> </a:t>
            </a:r>
            <a:endParaRPr lang="en-US" sz="4400" dirty="0" smtClean="0">
              <a:solidFill>
                <a:srgbClr val="0070C0"/>
              </a:solidFill>
            </a:endParaRP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17411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Good Morning!</a:t>
            </a:r>
          </a:p>
        </p:txBody>
      </p:sp>
      <p:sp>
        <p:nvSpPr>
          <p:cNvPr id="19458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pic>
        <p:nvPicPr>
          <p:cNvPr id="19459" name="Content Placeholder 4" descr="dear math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1295400"/>
            <a:ext cx="6851650" cy="50419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Authoring the DAT</a:t>
            </a:r>
          </a:p>
        </p:txBody>
      </p:sp>
      <p:sp>
        <p:nvSpPr>
          <p:cNvPr id="20482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Approached all Chemistry professors at Fort Lewis College to identify algebra related topics and questions often asked of students in General Chemistry.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Create categorization of questions (i.e. specific mathematical topics being addressed).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In collaboration with Chemistry, identify the topics/questions which are presumed knowledge of students.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Authored a series of algebra questions with a chemistry-based perspective.</a:t>
            </a:r>
            <a:endParaRPr lang="en-US" dirty="0"/>
          </a:p>
        </p:txBody>
      </p:sp>
      <p:pic>
        <p:nvPicPr>
          <p:cNvPr id="20484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Question Categorization (Topics)</a:t>
            </a:r>
          </a:p>
        </p:txBody>
      </p:sp>
      <p:sp>
        <p:nvSpPr>
          <p:cNvPr id="22530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Basic arithmetic and fractions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Linear equations, slopes, and graphs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Unit conversion, the metric system, and significant digits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Scientific notation and powers of 10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Percentages in the context of chemistry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Exponent rules and fractional exponents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Evaluating and solving formulas in the context of chemistry.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22532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Final DAT – Question Breakdown</a:t>
            </a:r>
          </a:p>
        </p:txBody>
      </p:sp>
      <p:sp>
        <p:nvSpPr>
          <p:cNvPr id="24578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sp>
        <p:nvSpPr>
          <p:cNvPr id="24579" name="Content Placeholder 3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mtClean="0"/>
              <a:t>20 questions – 20 minute test – no calculator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362200"/>
          <a:ext cx="8077200" cy="393975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486400"/>
                <a:gridCol w="2590800"/>
              </a:tblGrid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Times New Roman"/>
                        </a:rPr>
                        <a:t>Topic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+mn-lt"/>
                        </a:rPr>
                        <a:t>DAT</a:t>
                      </a:r>
                      <a:r>
                        <a:rPr lang="en-US" sz="2000" baseline="0" dirty="0" smtClean="0">
                          <a:latin typeface="+mn-lt"/>
                        </a:rPr>
                        <a:t> Questions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1. Basic arithmetic and fractions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 1</a:t>
                      </a:r>
                      <a:r>
                        <a:rPr lang="en-US" sz="1800" baseline="0" dirty="0" smtClean="0"/>
                        <a:t> – 4 </a:t>
                      </a:r>
                      <a:endParaRPr lang="en-US" sz="1800" dirty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2. Linear equations, slopes, and graphs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</a:t>
                      </a:r>
                      <a:r>
                        <a:rPr lang="en-US" sz="1800" baseline="0" dirty="0" smtClean="0"/>
                        <a:t> 5 – 7</a:t>
                      </a:r>
                      <a:endParaRPr lang="en-US" sz="1800" dirty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3. Unit conversion, the metric system, and significant digits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 8 – 11</a:t>
                      </a:r>
                      <a:endParaRPr lang="en-US" sz="1800" baseline="0" dirty="0" smtClean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4. Scientific notation and powers of 10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 12</a:t>
                      </a:r>
                      <a:r>
                        <a:rPr lang="en-US" sz="1800" baseline="0" dirty="0" smtClean="0"/>
                        <a:t> – 14</a:t>
                      </a:r>
                      <a:endParaRPr lang="en-US" sz="1800" dirty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/>
                        <a:t>5. Percentages in the context of chemistry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 15</a:t>
                      </a:r>
                      <a:r>
                        <a:rPr lang="en-US" sz="1800" baseline="0" dirty="0" smtClean="0"/>
                        <a:t> and 16</a:t>
                      </a:r>
                      <a:endParaRPr lang="en-US" sz="1800" dirty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/>
                        <a:t>6. Exponent rules and fractional exponents</a:t>
                      </a:r>
                      <a:endParaRPr lang="en-US" sz="18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</a:t>
                      </a:r>
                      <a:r>
                        <a:rPr lang="en-US" sz="1800" baseline="0" dirty="0" smtClean="0"/>
                        <a:t> 17 and 18</a:t>
                      </a:r>
                      <a:endParaRPr lang="en-US" sz="1800" dirty="0"/>
                    </a:p>
                  </a:txBody>
                  <a:tcPr/>
                </a:tc>
              </a:tr>
              <a:tr h="44631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/>
                        <a:t>7. Evaluating and solving formulas in the context of chemistry.</a:t>
                      </a:r>
                      <a:endParaRPr lang="en-US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/>
                        <a:t>Questions 19 and 20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4609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DAT Answers</a:t>
            </a:r>
          </a:p>
        </p:txBody>
      </p:sp>
      <p:sp>
        <p:nvSpPr>
          <p:cNvPr id="26626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835025" y="1527175"/>
          <a:ext cx="7318374" cy="4721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8574"/>
                <a:gridCol w="1140884"/>
                <a:gridCol w="1219729"/>
                <a:gridCol w="1296987"/>
                <a:gridCol w="1142471"/>
                <a:gridCol w="1219729"/>
              </a:tblGrid>
              <a:tr h="694947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Correct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Answer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Correct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35.2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57.0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73.2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88.8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71.5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87.7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57.0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76.5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70.1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70.4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22.9</a:t>
                      </a:r>
                      <a:endParaRPr lang="en-US" dirty="0"/>
                    </a:p>
                  </a:txBody>
                  <a:tcPr/>
                </a:tc>
              </a:tr>
              <a:tr h="402628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51.4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DAT Results for Fall 2010 (N=187)</a:t>
            </a:r>
          </a:p>
        </p:txBody>
      </p:sp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pic>
        <p:nvPicPr>
          <p:cNvPr id="27651" name="Content Placeholder 4" descr="chem 150 distribution.JPG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066800" y="1527175"/>
            <a:ext cx="6918325" cy="4721225"/>
          </a:xfrm>
        </p:spPr>
      </p:pic>
      <p:pic>
        <p:nvPicPr>
          <p:cNvPr id="27652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002678"/>
                </a:solidFill>
              </a:rPr>
              <a:t>Key Identifiers for “at-risk” students</a:t>
            </a:r>
          </a:p>
        </p:txBody>
      </p:sp>
      <p:sp>
        <p:nvSpPr>
          <p:cNvPr id="29698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10/14/2011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1524000" y="1676400"/>
          <a:ext cx="6019800" cy="454977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352800"/>
                <a:gridCol w="2667000"/>
              </a:tblGrid>
              <a:tr h="37084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 smtClean="0"/>
                        <a:t>Predictor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Spearman’s Rho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1.   Declared </a:t>
                      </a:r>
                      <a:r>
                        <a:rPr lang="en-US" sz="2000" dirty="0"/>
                        <a:t>White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0.200</a:t>
                      </a:r>
                      <a:r>
                        <a:rPr lang="en-US" sz="2000" baseline="30000" dirty="0"/>
                        <a:t>**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2.  Math </a:t>
                      </a:r>
                      <a:r>
                        <a:rPr lang="en-US" sz="2000" dirty="0"/>
                        <a:t>ACT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0.167</a:t>
                      </a:r>
                      <a:r>
                        <a:rPr lang="en-US" sz="2000" baseline="30000"/>
                        <a:t>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3.  Cumulative </a:t>
                      </a:r>
                      <a:r>
                        <a:rPr lang="en-US" sz="2000" dirty="0"/>
                        <a:t>GPA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0.173</a:t>
                      </a:r>
                      <a:r>
                        <a:rPr lang="en-US" sz="2000" baseline="30000"/>
                        <a:t>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4.  Question </a:t>
                      </a:r>
                      <a:r>
                        <a:rPr lang="en-US" sz="2000" dirty="0"/>
                        <a:t>3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0.155</a:t>
                      </a:r>
                      <a:r>
                        <a:rPr lang="en-US" sz="2000" baseline="30000"/>
                        <a:t>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5.  Question </a:t>
                      </a:r>
                      <a:r>
                        <a:rPr lang="en-US" sz="2000" dirty="0"/>
                        <a:t>4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0.217</a:t>
                      </a:r>
                      <a:r>
                        <a:rPr lang="en-US" sz="2000" baseline="30000"/>
                        <a:t>**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6.  Question </a:t>
                      </a:r>
                      <a:r>
                        <a:rPr lang="en-US" sz="2000" dirty="0"/>
                        <a:t>5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0.202</a:t>
                      </a:r>
                      <a:r>
                        <a:rPr lang="en-US" sz="2000" baseline="30000"/>
                        <a:t>**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7.  Question </a:t>
                      </a:r>
                      <a:r>
                        <a:rPr lang="en-US" sz="2000" dirty="0"/>
                        <a:t>7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/>
                        <a:t>0.186</a:t>
                      </a:r>
                      <a:r>
                        <a:rPr lang="en-US" sz="2000" baseline="30000"/>
                        <a:t>*</a:t>
                      </a: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8.  Question </a:t>
                      </a:r>
                      <a:r>
                        <a:rPr lang="en-US" sz="2000" dirty="0"/>
                        <a:t>14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0.214</a:t>
                      </a:r>
                      <a:r>
                        <a:rPr lang="en-US" sz="2000" baseline="30000" dirty="0"/>
                        <a:t>**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457200" marR="0" indent="-4572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US" sz="2000" dirty="0" smtClean="0"/>
                        <a:t>9.  Total </a:t>
                      </a:r>
                      <a:r>
                        <a:rPr lang="en-US" sz="2000" dirty="0"/>
                        <a:t>score on the DAT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/>
                        <a:t>0.186</a:t>
                      </a:r>
                      <a:r>
                        <a:rPr lang="en-US" sz="2000" baseline="30000" dirty="0"/>
                        <a:t>*</a:t>
                      </a: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**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Correlation is significant at the 0.01 level (</a:t>
                      </a:r>
                      <a:r>
                        <a:rPr lang="en-US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2-tailed</a:t>
                      </a: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).</a:t>
                      </a:r>
                      <a:b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r>
                        <a:rPr lang="en-US" sz="1200" baseline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Correlation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is significant at </a:t>
                      </a: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the 0.05 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level (</a:t>
                      </a:r>
                      <a: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2-tailed).</a:t>
                      </a:r>
                      <a:br>
                        <a:rPr lang="en-US" sz="120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en-US" sz="12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29736" name="Picture 4" descr="D:\Kendalls Photos &amp; Powerpoint\3CLR_PO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54927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">
      <a:dk1>
        <a:srgbClr val="000099"/>
      </a:dk1>
      <a:lt1>
        <a:srgbClr val="FFCC00"/>
      </a:lt1>
      <a:dk2>
        <a:srgbClr val="FFE635"/>
      </a:dk2>
      <a:lt2>
        <a:srgbClr val="FFF5AE"/>
      </a:lt2>
      <a:accent1>
        <a:srgbClr val="000099"/>
      </a:accent1>
      <a:accent2>
        <a:srgbClr val="7598D9"/>
      </a:accent2>
      <a:accent3>
        <a:srgbClr val="002D89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598</TotalTime>
  <Words>700</Words>
  <Application>Microsoft Office PowerPoint</Application>
  <PresentationFormat>On-screen Show (4:3)</PresentationFormat>
  <Paragraphs>207</Paragraphs>
  <Slides>14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Civic</vt:lpstr>
      <vt:lpstr>Equation</vt:lpstr>
      <vt:lpstr>Predicting Student Success in General Chemistry using a Diagnostic Algebra Test</vt:lpstr>
      <vt:lpstr>Goals of Research</vt:lpstr>
      <vt:lpstr>Good Morning!</vt:lpstr>
      <vt:lpstr>Authoring the DAT</vt:lpstr>
      <vt:lpstr>Question Categorization (Topics)</vt:lpstr>
      <vt:lpstr>Final DAT – Question Breakdown</vt:lpstr>
      <vt:lpstr>DAT Answers</vt:lpstr>
      <vt:lpstr>DAT Results for Fall 2010 (N=187)</vt:lpstr>
      <vt:lpstr>Key Identifiers for “at-risk” students</vt:lpstr>
      <vt:lpstr>Student Data  Neural Network</vt:lpstr>
      <vt:lpstr>Predictive System Accuracy</vt:lpstr>
      <vt:lpstr>Overall Accuracy</vt:lpstr>
      <vt:lpstr>Possible Treatments</vt:lpstr>
      <vt:lpstr>Questions?</vt:lpstr>
    </vt:vector>
  </TitlesOfParts>
  <Company>Fort Lewis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Fort Lewis Academic Affairs  Action Items</dc:title>
  <dc:creator>Windows User</dc:creator>
  <cp:lastModifiedBy>FRCC</cp:lastModifiedBy>
  <cp:revision>99</cp:revision>
  <dcterms:created xsi:type="dcterms:W3CDTF">2011-08-22T14:38:56Z</dcterms:created>
  <dcterms:modified xsi:type="dcterms:W3CDTF">2011-11-04T13:38:30Z</dcterms:modified>
</cp:coreProperties>
</file>